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21"/>
  </p:notesMasterIdLst>
  <p:sldIdLst>
    <p:sldId id="319" r:id="rId2"/>
    <p:sldId id="320" r:id="rId3"/>
    <p:sldId id="279" r:id="rId4"/>
    <p:sldId id="280" r:id="rId5"/>
    <p:sldId id="281" r:id="rId6"/>
    <p:sldId id="282" r:id="rId7"/>
    <p:sldId id="287" r:id="rId8"/>
    <p:sldId id="317" r:id="rId9"/>
    <p:sldId id="291" r:id="rId10"/>
    <p:sldId id="284" r:id="rId11"/>
    <p:sldId id="318" r:id="rId12"/>
    <p:sldId id="312" r:id="rId13"/>
    <p:sldId id="306" r:id="rId14"/>
    <p:sldId id="313" r:id="rId15"/>
    <p:sldId id="286" r:id="rId16"/>
    <p:sldId id="293" r:id="rId17"/>
    <p:sldId id="315" r:id="rId18"/>
    <p:sldId id="321" r:id="rId19"/>
    <p:sldId id="314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CDDA"/>
    <a:srgbClr val="3BADCD"/>
    <a:srgbClr val="0093DC"/>
    <a:srgbClr val="162EA6"/>
    <a:srgbClr val="D5D5D5"/>
    <a:srgbClr val="B0B0B0"/>
    <a:srgbClr val="12491C"/>
    <a:srgbClr val="E3E3E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67" autoAdjust="0"/>
    <p:restoredTop sz="86325" autoAdjust="0"/>
  </p:normalViewPr>
  <p:slideViewPr>
    <p:cSldViewPr>
      <p:cViewPr>
        <p:scale>
          <a:sx n="80" d="100"/>
          <a:sy n="80" d="100"/>
        </p:scale>
        <p:origin x="-2538" y="-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&#1040;&#1083;&#1077;&#1082;&#1089;&#1072;&#1085;&#1076;&#1088;\Desktop\&#1050;&#1085;&#1080;&#1075;&#1072;1.xlsx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9.782414022963036E-2"/>
          <c:y val="0.12821100685782524"/>
          <c:w val="0.8683534683885753"/>
          <c:h val="0.4009438345234367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«ЮграСтрой»</c:v>
                </c:pt>
              </c:strCache>
            </c:strRef>
          </c:tx>
          <c:spPr>
            <a:solidFill>
              <a:srgbClr val="3BADCD"/>
            </a:solidFill>
          </c:spPr>
          <c:dLbls>
            <c:dLbl>
              <c:idx val="1"/>
              <c:layout>
                <c:manualLayout>
                  <c:x val="4.5612748008841963E-3"/>
                  <c:y val="0"/>
                </c:manualLayout>
              </c:layout>
              <c:showVal val="1"/>
            </c:dLbl>
            <c:dLbl>
              <c:idx val="5"/>
              <c:layout>
                <c:manualLayout>
                  <c:x val="3.0408498672561297E-3"/>
                  <c:y val="-3.0408498672561297E-3"/>
                </c:manualLayout>
              </c:layout>
              <c:showVal val="1"/>
            </c:dLbl>
            <c:dLbl>
              <c:idx val="6"/>
              <c:layout>
                <c:manualLayout>
                  <c:x val="1.2163399469024515E-2"/>
                  <c:y val="-3.0408498672561297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Заседания правления</c:v>
                </c:pt>
                <c:pt idx="1">
                  <c:v>Решения о выдаче</c:v>
                </c:pt>
                <c:pt idx="2">
                  <c:v>Свидетельства о допуске при вступлении в члены</c:v>
                </c:pt>
                <c:pt idx="3">
                  <c:v>Свидетельства о допуске при внесении изменений</c:v>
                </c:pt>
                <c:pt idx="4">
                  <c:v>Свидетельства о допуске при изменении юр. адреса</c:v>
                </c:pt>
                <c:pt idx="5">
                  <c:v>Свидетельства о допуске при изменении наименования организации или смены ОПФ</c:v>
                </c:pt>
                <c:pt idx="6">
                  <c:v>Выдано дубликатов свидетельств</c:v>
                </c:pt>
                <c:pt idx="7">
                  <c:v>Дела о приостановлении действия свидетельств о допуске</c:v>
                </c:pt>
                <c:pt idx="8">
                  <c:v>Дела о прекращении членства в партнерстве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25</c:v>
                </c:pt>
                <c:pt idx="1">
                  <c:v>200</c:v>
                </c:pt>
                <c:pt idx="2">
                  <c:v>17</c:v>
                </c:pt>
                <c:pt idx="3">
                  <c:v>153</c:v>
                </c:pt>
                <c:pt idx="4">
                  <c:v>27</c:v>
                </c:pt>
                <c:pt idx="5">
                  <c:v>3</c:v>
                </c:pt>
                <c:pt idx="6">
                  <c:v>3</c:v>
                </c:pt>
                <c:pt idx="7">
                  <c:v>30</c:v>
                </c:pt>
                <c:pt idx="8">
                  <c:v>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СРО НП «ЮграСтройПроект»</c:v>
                </c:pt>
              </c:strCache>
            </c:strRef>
          </c:tx>
          <c:spPr>
            <a:solidFill>
              <a:schemeClr val="accent3"/>
            </a:solidFill>
          </c:spPr>
          <c:dLbls>
            <c:dLbl>
              <c:idx val="0"/>
              <c:layout>
                <c:manualLayout>
                  <c:x val="9.1225496017683962E-3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9.1225496017683962E-3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4.5612748008841963E-3"/>
                  <c:y val="-3.0408498672561297E-3"/>
                </c:manualLayout>
              </c:layout>
              <c:showVal val="1"/>
            </c:dLbl>
            <c:dLbl>
              <c:idx val="3"/>
              <c:layout>
                <c:manualLayout>
                  <c:x val="9.1225496017684551E-3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9.1225496017683962E-3"/>
                  <c:y val="6.0816997345123219E-3"/>
                </c:manualLayout>
              </c:layout>
              <c:showVal val="1"/>
            </c:dLbl>
            <c:dLbl>
              <c:idx val="5"/>
              <c:layout>
                <c:manualLayout>
                  <c:x val="1.2163399469024515E-2"/>
                  <c:y val="-3.0408498672561297E-3"/>
                </c:manualLayout>
              </c:layout>
              <c:showVal val="1"/>
            </c:dLbl>
            <c:dLbl>
              <c:idx val="6"/>
              <c:layout>
                <c:manualLayout>
                  <c:x val="1.3683824402652593E-2"/>
                  <c:y val="-6.0816997345122647E-3"/>
                </c:manualLayout>
              </c:layout>
              <c:showVal val="1"/>
            </c:dLbl>
            <c:dLbl>
              <c:idx val="7"/>
              <c:layout>
                <c:manualLayout>
                  <c:x val="4.5612748008841963E-3"/>
                  <c:y val="-3.0408498672561297E-3"/>
                </c:manualLayout>
              </c:layout>
              <c:showVal val="1"/>
            </c:dLbl>
            <c:dLbl>
              <c:idx val="8"/>
              <c:layout>
                <c:manualLayout>
                  <c:x val="4.5612748008843091E-3"/>
                  <c:y val="-5.5748270224254355E-17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Заседания правления</c:v>
                </c:pt>
                <c:pt idx="1">
                  <c:v>Решения о выдаче</c:v>
                </c:pt>
                <c:pt idx="2">
                  <c:v>Свидетельства о допуске при вступлении в члены</c:v>
                </c:pt>
                <c:pt idx="3">
                  <c:v>Свидетельства о допуске при внесении изменений</c:v>
                </c:pt>
                <c:pt idx="4">
                  <c:v>Свидетельства о допуске при изменении юр. адреса</c:v>
                </c:pt>
                <c:pt idx="5">
                  <c:v>Свидетельства о допуске при изменении наименования организации или смены ОПФ</c:v>
                </c:pt>
                <c:pt idx="6">
                  <c:v>Выдано дубликатов свидетельств</c:v>
                </c:pt>
                <c:pt idx="7">
                  <c:v>Дела о приостановлении действия свидетельств о допуске</c:v>
                </c:pt>
                <c:pt idx="8">
                  <c:v>Дела о прекращении членства в партнерстве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17</c:v>
                </c:pt>
                <c:pt idx="1">
                  <c:v>30</c:v>
                </c:pt>
                <c:pt idx="2">
                  <c:v>2</c:v>
                </c:pt>
                <c:pt idx="3">
                  <c:v>17</c:v>
                </c:pt>
                <c:pt idx="4">
                  <c:v>10</c:v>
                </c:pt>
                <c:pt idx="5">
                  <c:v>1</c:v>
                </c:pt>
                <c:pt idx="6">
                  <c:v>0</c:v>
                </c:pt>
                <c:pt idx="7">
                  <c:v>3</c:v>
                </c:pt>
                <c:pt idx="8">
                  <c:v>6</c:v>
                </c:pt>
              </c:numCache>
            </c:numRef>
          </c:val>
        </c:ser>
        <c:dLbls>
          <c:showVal val="1"/>
        </c:dLbls>
        <c:shape val="box"/>
        <c:axId val="82284928"/>
        <c:axId val="82286464"/>
        <c:axId val="0"/>
      </c:bar3DChart>
      <c:catAx>
        <c:axId val="82284928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82286464"/>
        <c:crosses val="autoZero"/>
        <c:auto val="1"/>
        <c:lblAlgn val="r"/>
        <c:lblOffset val="100"/>
      </c:catAx>
      <c:valAx>
        <c:axId val="82286464"/>
        <c:scaling>
          <c:orientation val="minMax"/>
          <c:max val="25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82284928"/>
        <c:crosses val="autoZero"/>
        <c:crossBetween val="between"/>
        <c:majorUnit val="50"/>
      </c:valAx>
    </c:plotArea>
    <c:legend>
      <c:legendPos val="r"/>
      <c:legendEntry>
        <c:idx val="0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21554058648655899"/>
          <c:y val="2.3361867838439421E-3"/>
          <c:w val="0.60448671411988764"/>
          <c:h val="0.18563326935576771"/>
        </c:manualLayout>
      </c:layout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5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«ЮграСтрой»</c:v>
                </c:pt>
              </c:strCache>
            </c:strRef>
          </c:tx>
          <c:spPr>
            <a:ln>
              <a:noFill/>
            </a:ln>
          </c:spPr>
          <c:dLbls>
            <c:dLbl>
              <c:idx val="0"/>
              <c:layout>
                <c:manualLayout>
                  <c:x val="1.288282783394438E-2"/>
                  <c:y val="-2.653464781409271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Arial" pitchFamily="34" charset="0"/>
                        <a:cs typeface="Arial" pitchFamily="34" charset="0"/>
                      </a:rPr>
                      <a:t>5</a:t>
                    </a:r>
                    <a:r>
                      <a:rPr lang="ru-RU" dirty="0" smtClean="0"/>
                      <a:t>20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1.3923891497435925E-2"/>
                  <c:y val="-4.2473808375567398E-2"/>
                </c:manualLayout>
              </c:layout>
              <c:showVal val="1"/>
            </c:dLbl>
            <c:dLbl>
              <c:idx val="2"/>
              <c:layout>
                <c:manualLayout>
                  <c:x val="2.4319788054738532E-2"/>
                  <c:y val="-3.2197822264168396E-2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по состоянию на 05 марта 2014г.</c:v>
                </c:pt>
                <c:pt idx="1">
                  <c:v>принято за отчетный период (с 11.03.2013 г. по 05.03.2014г.)</c:v>
                </c:pt>
                <c:pt idx="2">
                  <c:v>вышли из состава НП
(с 11.03.2013 г. по 05.03.2014г.)
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520</c:v>
                </c:pt>
                <c:pt idx="1">
                  <c:v>17</c:v>
                </c:pt>
                <c:pt idx="2">
                  <c:v>43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СРО НП «ЮграСтройПроект»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dLbls>
            <c:dLbl>
              <c:idx val="0"/>
              <c:layout>
                <c:manualLayout>
                  <c:x val="2.4319788054738532E-2"/>
                  <c:y val="-3.838628958843214E-2"/>
                </c:manualLayout>
              </c:layout>
              <c:showVal val="1"/>
            </c:dLbl>
            <c:dLbl>
              <c:idx val="1"/>
              <c:layout>
                <c:manualLayout>
                  <c:x val="2.0820785994538585E-2"/>
                  <c:y val="-5.9200685288700414E-2"/>
                </c:manualLayout>
              </c:layout>
              <c:showVal val="1"/>
            </c:dLbl>
            <c:dLbl>
              <c:idx val="2"/>
              <c:layout>
                <c:manualLayout>
                  <c:x val="2.1225589944197338E-2"/>
                  <c:y val="-5.4325450149906966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по состоянию на 05 марта 2014г.</c:v>
                </c:pt>
                <c:pt idx="1">
                  <c:v>принято за отчетный период (с 11.03.2013 г. по 05.03.2014г.)</c:v>
                </c:pt>
                <c:pt idx="2">
                  <c:v>вышли из состава НП
(с 11.03.2013 г. по 05.03.2014г.)
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114</c:v>
                </c:pt>
                <c:pt idx="1">
                  <c:v>2</c:v>
                </c:pt>
                <c:pt idx="2">
                  <c:v>6</c:v>
                </c:pt>
              </c:numCache>
            </c:numRef>
          </c:val>
        </c:ser>
        <c:dLbls>
          <c:showVal val="1"/>
        </c:dLbls>
        <c:shape val="box"/>
        <c:axId val="95424896"/>
        <c:axId val="95426432"/>
        <c:axId val="0"/>
      </c:bar3DChart>
      <c:catAx>
        <c:axId val="9542489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95426432"/>
        <c:crosses val="autoZero"/>
        <c:auto val="1"/>
        <c:lblAlgn val="ctr"/>
        <c:lblOffset val="100"/>
      </c:catAx>
      <c:valAx>
        <c:axId val="9542643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95424896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7.9326620104769416E-2"/>
          <c:y val="0.32206934272260507"/>
          <c:w val="0.90881662074895186"/>
          <c:h val="0.4771510727203150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«ЮграСтрой»</c:v>
                </c:pt>
              </c:strCache>
            </c:strRef>
          </c:tx>
          <c:spPr>
            <a:solidFill>
              <a:srgbClr val="3BADCD"/>
            </a:solidFill>
          </c:spPr>
          <c:dLbls>
            <c:dLbl>
              <c:idx val="0"/>
              <c:layout>
                <c:manualLayout>
                  <c:x val="8.8925693597070241E-3"/>
                  <c:y val="-1.5561996379487257E-2"/>
                </c:manualLayout>
              </c:layout>
              <c:showVal val="1"/>
            </c:dLbl>
            <c:dLbl>
              <c:idx val="1"/>
              <c:layout>
                <c:manualLayout>
                  <c:x val="1.6303043826129498E-2"/>
                  <c:y val="-2.5504314880046012E-2"/>
                </c:manualLayout>
              </c:layout>
              <c:showVal val="1"/>
            </c:dLbl>
            <c:dLbl>
              <c:idx val="2"/>
              <c:layout>
                <c:manualLayout>
                  <c:x val="1.1856759146276014E-2"/>
                  <c:y val="-1.5561996379487257E-2"/>
                </c:manualLayout>
              </c:layout>
              <c:showVal val="1"/>
            </c:dLbl>
            <c:dLbl>
              <c:idx val="3"/>
              <c:layout>
                <c:manualLayout>
                  <c:x val="1.0374664252991498E-2"/>
                  <c:y val="-8.6454854689348246E-3"/>
                </c:manualLayout>
              </c:layout>
              <c:showVal val="1"/>
            </c:dLbl>
            <c:dLbl>
              <c:idx val="4"/>
              <c:layout>
                <c:manualLayout>
                  <c:x val="1.3338854039560406E-2"/>
                  <c:y val="-1.5561996379487257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Вступление в состав СРО</c:v>
                </c:pt>
                <c:pt idx="1">
                  <c:v>Внесение изменений</c:v>
                </c:pt>
                <c:pt idx="2">
                  <c:v>Изменение наименования и ОПФ</c:v>
                </c:pt>
                <c:pt idx="3">
                  <c:v>Изменение юридического адреса </c:v>
                </c:pt>
                <c:pt idx="4">
                  <c:v>Выдано дубликатов свидетельства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17</c:v>
                </c:pt>
                <c:pt idx="1">
                  <c:v>153</c:v>
                </c:pt>
                <c:pt idx="2">
                  <c:v>3</c:v>
                </c:pt>
                <c:pt idx="3">
                  <c:v>27</c:v>
                </c:pt>
                <c:pt idx="4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СРО НП «ЮграСтройПроект»</c:v>
                </c:pt>
              </c:strCache>
            </c:strRef>
          </c:tx>
          <c:spPr>
            <a:solidFill>
              <a:schemeClr val="accent3"/>
            </a:solidFill>
          </c:spPr>
          <c:dLbls>
            <c:dLbl>
              <c:idx val="0"/>
              <c:layout>
                <c:manualLayout>
                  <c:x val="1.4820948932844984E-2"/>
                  <c:y val="-1.8155662442735025E-2"/>
                </c:manualLayout>
              </c:layout>
              <c:showVal val="1"/>
            </c:dLbl>
            <c:dLbl>
              <c:idx val="1"/>
              <c:layout>
                <c:manualLayout>
                  <c:x val="1.4820948932844984E-2"/>
                  <c:y val="-1.5561996379487257E-2"/>
                </c:manualLayout>
              </c:layout>
              <c:showVal val="1"/>
            </c:dLbl>
            <c:dLbl>
              <c:idx val="2"/>
              <c:layout>
                <c:manualLayout>
                  <c:x val="8.8925693597070241E-3"/>
                  <c:y val="-1.8155662442735122E-2"/>
                </c:manualLayout>
              </c:layout>
              <c:showVal val="1"/>
            </c:dLbl>
            <c:dLbl>
              <c:idx val="3"/>
              <c:layout>
                <c:manualLayout>
                  <c:x val="1.6303043826129498E-2"/>
                  <c:y val="-3.4581533424390787E-3"/>
                </c:manualLayout>
              </c:layout>
              <c:showVal val="1"/>
            </c:dLbl>
            <c:dLbl>
              <c:idx val="4"/>
              <c:layout>
                <c:manualLayout>
                  <c:x val="1.7785138719414124E-2"/>
                  <c:y val="-2.0749328505982996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Вступление в состав СРО</c:v>
                </c:pt>
                <c:pt idx="1">
                  <c:v>Внесение изменений</c:v>
                </c:pt>
                <c:pt idx="2">
                  <c:v>Изменение наименования и ОПФ</c:v>
                </c:pt>
                <c:pt idx="3">
                  <c:v>Изменение юридического адреса </c:v>
                </c:pt>
                <c:pt idx="4">
                  <c:v>Выдано дубликатов свидетельства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</c:v>
                </c:pt>
                <c:pt idx="1">
                  <c:v>17</c:v>
                </c:pt>
                <c:pt idx="2">
                  <c:v>1</c:v>
                </c:pt>
                <c:pt idx="3">
                  <c:v>10</c:v>
                </c:pt>
                <c:pt idx="4">
                  <c:v>0</c:v>
                </c:pt>
              </c:numCache>
            </c:numRef>
          </c:val>
        </c:ser>
        <c:shape val="box"/>
        <c:axId val="97239808"/>
        <c:axId val="97241344"/>
        <c:axId val="0"/>
      </c:bar3DChart>
      <c:catAx>
        <c:axId val="9723980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/>
          <a:lstStyle/>
          <a:p>
            <a:pPr>
              <a:defRPr sz="9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97241344"/>
        <c:crosses val="autoZero"/>
        <c:lblAlgn val="ctr"/>
        <c:lblOffset val="100"/>
      </c:catAx>
      <c:valAx>
        <c:axId val="9724134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972398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4484735122801479E-2"/>
          <c:y val="0.8736543570322256"/>
          <c:w val="0.5864858386416445"/>
          <c:h val="9.2628052220777246E-2"/>
        </c:manualLayout>
      </c:layout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3BADCD"/>
              </a:solidFill>
            </c:spPr>
          </c:dPt>
          <c:dPt>
            <c:idx val="1"/>
            <c:spPr>
              <a:solidFill>
                <a:srgbClr val="9BBB59"/>
              </a:solidFill>
            </c:spPr>
          </c:dPt>
          <c:dLbls>
            <c:dLbl>
              <c:idx val="0"/>
              <c:layout>
                <c:manualLayout>
                  <c:x val="-0.17475987644301189"/>
                  <c:y val="-0.19894408069443756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800" b="1" i="0" u="none" strike="noStrike" baseline="0" dirty="0" smtClean="0"/>
                      <a:t>564</a:t>
                    </a:r>
                    <a:endParaRPr lang="en-US" sz="1800" b="1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0.13758710245915895"/>
                  <c:y val="7.7053766001747279E-2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800" b="1" dirty="0" smtClean="0">
                        <a:latin typeface="Arial" pitchFamily="34" charset="0"/>
                        <a:cs typeface="Arial" pitchFamily="34" charset="0"/>
                      </a:rPr>
                      <a:t>125</a:t>
                    </a:r>
                    <a:endParaRPr lang="en-US" sz="1800" b="1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showPercent val="1"/>
            </c:dLbl>
            <c:txPr>
              <a:bodyPr/>
              <a:lstStyle/>
              <a:p>
                <a:pPr>
                  <a:defRPr sz="18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Лист1!$A$66:$A$67</c:f>
              <c:strCache>
                <c:ptCount val="2"/>
                <c:pt idx="0">
                  <c:v>«ЮграСтрой» </c:v>
                </c:pt>
                <c:pt idx="1">
                  <c:v>«ЮграСтройПроект»</c:v>
                </c:pt>
              </c:strCache>
            </c:strRef>
          </c:cat>
          <c:val>
            <c:numRef>
              <c:f>Лист1!$B$66:$B$67</c:f>
              <c:numCache>
                <c:formatCode>General</c:formatCode>
                <c:ptCount val="2"/>
                <c:pt idx="0">
                  <c:v>534</c:v>
                </c:pt>
                <c:pt idx="1">
                  <c:v>144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1.7151768083116213E-2"/>
          <c:y val="4.8793411929209794E-2"/>
          <c:w val="0.66147940261540084"/>
          <c:h val="0.9429393466085497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«ЮграСтройПроект»</c:v>
                </c:pt>
              </c:strCache>
            </c:strRef>
          </c:tx>
          <c:spPr>
            <a:solidFill>
              <a:srgbClr val="C0504D"/>
            </a:solidFill>
          </c:spPr>
          <c:dPt>
            <c:idx val="0"/>
            <c:explosion val="43"/>
            <c:spPr>
              <a:solidFill>
                <a:schemeClr val="accent3"/>
              </a:solidFill>
            </c:spPr>
          </c:dPt>
          <c:dLbls>
            <c:dLbl>
              <c:idx val="0"/>
              <c:layout>
                <c:manualLayout>
                  <c:x val="-2.9125124090154837E-2"/>
                  <c:y val="-0.25083413592436532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5.5949204568667872E-2"/>
                  <c:y val="8.6168494968494727E-2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Лист1!$A$2:$A$4</c:f>
              <c:strCache>
                <c:ptCount val="2"/>
                <c:pt idx="0">
                  <c:v>запланировано проведение плановых проверок </c:v>
                </c:pt>
                <c:pt idx="1">
                  <c:v>с начала 2014 года экспертами проведено проверок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117</c:v>
                </c:pt>
                <c:pt idx="1">
                  <c:v>12</c:v>
                </c:pt>
              </c:numCache>
            </c:numRef>
          </c:val>
        </c:ser>
      </c:pie3DChart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661430539975845"/>
          <c:y val="0.17424800022219844"/>
          <c:w val="0.3215014639950427"/>
          <c:h val="0.66803862070881281"/>
        </c:manualLayout>
      </c:layout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2.9847111004760285E-2"/>
          <c:y val="6.6326913343911775E-2"/>
          <c:w val="0.61511263705742092"/>
          <c:h val="0.9155839284713853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«ЮграСтрой»</c:v>
                </c:pt>
              </c:strCache>
            </c:strRef>
          </c:tx>
          <c:explosion val="25"/>
          <c:dPt>
            <c:idx val="0"/>
            <c:spPr>
              <a:solidFill>
                <a:srgbClr val="3BADCD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Lbls>
            <c:dLbl>
              <c:idx val="0"/>
              <c:layout>
                <c:manualLayout>
                  <c:x val="-2.5154308901925292E-2"/>
                  <c:y val="-0.2501263748472393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529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1"/>
              <c:layout>
                <c:manualLayout>
                  <c:x val="6.3350656848692594E-2"/>
                  <c:y val="9.609800299966682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63</a:t>
                    </a:r>
                    <a:endParaRPr lang="en-US" dirty="0"/>
                  </a:p>
                </c:rich>
              </c:tx>
              <c:dLblPos val="bestFit"/>
              <c:showVal val="1"/>
            </c:dLbl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запланировано проведение плановых проверок </c:v>
                </c:pt>
                <c:pt idx="1">
                  <c:v>с начала 2014 года экспертами проведено проверок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529</c:v>
                </c:pt>
                <c:pt idx="1">
                  <c:v>63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7033672032797809"/>
          <c:y val="0.16428915305706843"/>
          <c:w val="0.32677197979823858"/>
          <c:h val="0.69493759952597867"/>
        </c:manualLayout>
      </c:layout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«ЮграСтрой»</c:v>
                </c:pt>
              </c:strCache>
            </c:strRef>
          </c:tx>
          <c:spPr>
            <a:solidFill>
              <a:srgbClr val="3BADCD"/>
            </a:solidFill>
          </c:spPr>
          <c:dLbls>
            <c:txPr>
              <a:bodyPr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Отсутствие необходимого стажа работы по специальности</c:v>
                </c:pt>
                <c:pt idx="1">
                  <c:v>Не соответствующее требованиям образование, занимаемая должность </c:v>
                </c:pt>
                <c:pt idx="2">
                  <c:v>Отсутствие повышения квалификации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</c:v>
                </c:pt>
                <c:pt idx="1">
                  <c:v>0</c:v>
                </c:pt>
                <c:pt idx="2">
                  <c:v>25</c:v>
                </c:pt>
              </c:numCache>
            </c:numRef>
          </c:val>
        </c:ser>
        <c:shape val="box"/>
        <c:axId val="116659712"/>
        <c:axId val="116661248"/>
        <c:axId val="0"/>
      </c:bar3DChart>
      <c:catAx>
        <c:axId val="116659712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116661248"/>
        <c:crosses val="autoZero"/>
        <c:auto val="1"/>
        <c:lblAlgn val="ctr"/>
        <c:lblOffset val="100"/>
      </c:catAx>
      <c:valAx>
        <c:axId val="11666124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11665971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«ЮграСтройПроект»</c:v>
                </c:pt>
              </c:strCache>
            </c:strRef>
          </c:tx>
          <c:spPr>
            <a:solidFill>
              <a:schemeClr val="accent3"/>
            </a:solidFill>
          </c:spPr>
          <c:dLbls>
            <c:dLbl>
              <c:idx val="0"/>
              <c:layout>
                <c:manualLayout>
                  <c:x val="2.9641897865690024E-2"/>
                  <c:y val="-5.3911087282646722E-2"/>
                </c:manualLayout>
              </c:layout>
              <c:showVal val="1"/>
            </c:dLbl>
            <c:dLbl>
              <c:idx val="1"/>
              <c:layout>
                <c:manualLayout>
                  <c:x val="2.6677708079121051E-2"/>
                  <c:y val="-5.5259079366615643E-2"/>
                </c:manualLayout>
              </c:layout>
              <c:showVal val="1"/>
            </c:dLbl>
            <c:dLbl>
              <c:idx val="2"/>
              <c:layout>
                <c:manualLayout>
                  <c:x val="3.1939845152592752E-2"/>
                  <c:y val="-6.9483038349960904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Отсутствие необходимого стажа работы по специальности</c:v>
                </c:pt>
                <c:pt idx="1">
                  <c:v>Не соответствующее требованиям образование, занимаемая должность </c:v>
                </c:pt>
                <c:pt idx="2">
                  <c:v>Отсутствие повышения квалификации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shape val="box"/>
        <c:axId val="118177152"/>
        <c:axId val="119302784"/>
        <c:axId val="0"/>
      </c:bar3DChart>
      <c:catAx>
        <c:axId val="118177152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119302784"/>
        <c:crosses val="autoZero"/>
        <c:auto val="1"/>
        <c:lblAlgn val="ctr"/>
        <c:lblOffset val="100"/>
      </c:catAx>
      <c:valAx>
        <c:axId val="119302784"/>
        <c:scaling>
          <c:orientation val="minMax"/>
          <c:max val="3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118177152"/>
        <c:crosses val="autoZero"/>
        <c:crossBetween val="between"/>
        <c:majorUnit val="1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9.7824140229630305E-2"/>
          <c:y val="0.12821100685782513"/>
          <c:w val="0.86835346838857486"/>
          <c:h val="0.4009438345234367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«ЮграСтрой»</c:v>
                </c:pt>
              </c:strCache>
            </c:strRef>
          </c:tx>
          <c:spPr>
            <a:solidFill>
              <a:srgbClr val="3BADCD"/>
            </a:solidFill>
          </c:spPr>
          <c:dLbls>
            <c:dLbl>
              <c:idx val="3"/>
              <c:layout>
                <c:manualLayout>
                  <c:x val="3.0407301487574241E-3"/>
                  <c:y val="-6.0821786085071003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Органы государственной и муниципальной власти ХМАО - Югры</c:v>
                </c:pt>
                <c:pt idx="1">
                  <c:v>Ростехнадзор</c:v>
                </c:pt>
                <c:pt idx="2">
                  <c:v>Национальные объединения</c:v>
                </c:pt>
                <c:pt idx="3">
                  <c:v>Муниципальные заказчики</c:v>
                </c:pt>
                <c:pt idx="4">
                  <c:v>Разъяснения по форме свидетельств, взносам, необходимости вступления, иным вопросам</c:v>
                </c:pt>
                <c:pt idx="5">
                  <c:v>Предоставление выписки из протокола Правления</c:v>
                </c:pt>
                <c:pt idx="6">
                  <c:v>Предоставление выписки из реестра членов СРО НП</c:v>
                </c:pt>
                <c:pt idx="7">
                  <c:v>Предоставление копий учредительных документов</c:v>
                </c:pt>
                <c:pt idx="8">
                  <c:v>Итого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41</c:v>
                </c:pt>
                <c:pt idx="1">
                  <c:v>81</c:v>
                </c:pt>
                <c:pt idx="2">
                  <c:v>19</c:v>
                </c:pt>
                <c:pt idx="3">
                  <c:v>2</c:v>
                </c:pt>
                <c:pt idx="4">
                  <c:v>42</c:v>
                </c:pt>
                <c:pt idx="5">
                  <c:v>23</c:v>
                </c:pt>
                <c:pt idx="6">
                  <c:v>45</c:v>
                </c:pt>
                <c:pt idx="7">
                  <c:v>22</c:v>
                </c:pt>
                <c:pt idx="8">
                  <c:v>275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СРО НП «ЮграСтройПроект»</c:v>
                </c:pt>
              </c:strCache>
            </c:strRef>
          </c:tx>
          <c:spPr>
            <a:solidFill>
              <a:schemeClr val="accent3"/>
            </a:solidFill>
          </c:spPr>
          <c:dLbls>
            <c:dLbl>
              <c:idx val="0"/>
              <c:layout>
                <c:manualLayout>
                  <c:x val="1.2163399469024542E-2"/>
                  <c:y val="-5.5748270224254405E-17"/>
                </c:manualLayout>
              </c:layout>
              <c:showVal val="1"/>
            </c:dLbl>
            <c:dLbl>
              <c:idx val="1"/>
              <c:layout>
                <c:manualLayout>
                  <c:x val="1.6724674269908733E-2"/>
                  <c:y val="-2.7367648805305185E-2"/>
                </c:manualLayout>
              </c:layout>
              <c:showVal val="1"/>
            </c:dLbl>
            <c:dLbl>
              <c:idx val="2"/>
              <c:layout>
                <c:manualLayout>
                  <c:x val="1.2163399469024515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6.0816997345122682E-3"/>
                  <c:y val="-9.1225496017683996E-3"/>
                </c:manualLayout>
              </c:layout>
              <c:showVal val="1"/>
            </c:dLbl>
            <c:dLbl>
              <c:idx val="4"/>
              <c:layout>
                <c:manualLayout>
                  <c:x val="9.1225496017683996E-3"/>
                  <c:y val="-9.1225496017683441E-3"/>
                </c:manualLayout>
              </c:layout>
              <c:showVal val="1"/>
            </c:dLbl>
            <c:dLbl>
              <c:idx val="5"/>
              <c:layout>
                <c:manualLayout>
                  <c:x val="1.0642974535396451E-2"/>
                  <c:y val="-3.0408498672561419E-3"/>
                </c:manualLayout>
              </c:layout>
              <c:showVal val="1"/>
            </c:dLbl>
            <c:dLbl>
              <c:idx val="6"/>
              <c:layout>
                <c:manualLayout>
                  <c:x val="1.3683824402652598E-2"/>
                  <c:y val="-6.0816997345122682E-3"/>
                </c:manualLayout>
              </c:layout>
              <c:showVal val="1"/>
            </c:dLbl>
            <c:dLbl>
              <c:idx val="8"/>
              <c:layout>
                <c:manualLayout>
                  <c:x val="9.1225496017684638E-3"/>
                  <c:y val="-3.0408498672561692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Органы государственной и муниципальной власти ХМАО - Югры</c:v>
                </c:pt>
                <c:pt idx="1">
                  <c:v>Ростехнадзор</c:v>
                </c:pt>
                <c:pt idx="2">
                  <c:v>Национальные объединения</c:v>
                </c:pt>
                <c:pt idx="3">
                  <c:v>Муниципальные заказчики</c:v>
                </c:pt>
                <c:pt idx="4">
                  <c:v>Разъяснения по форме свидетельств, взносам, необходимости вступления, иным вопросам</c:v>
                </c:pt>
                <c:pt idx="5">
                  <c:v>Предоставление выписки из протокола Правления</c:v>
                </c:pt>
                <c:pt idx="6">
                  <c:v>Предоставление выписки из реестра членов СРО НП</c:v>
                </c:pt>
                <c:pt idx="7">
                  <c:v>Предоставление копий учредительных документов</c:v>
                </c:pt>
                <c:pt idx="8">
                  <c:v>Итого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6</c:v>
                </c:pt>
                <c:pt idx="1">
                  <c:v>40</c:v>
                </c:pt>
                <c:pt idx="2">
                  <c:v>8</c:v>
                </c:pt>
                <c:pt idx="3">
                  <c:v>0</c:v>
                </c:pt>
                <c:pt idx="4">
                  <c:v>12</c:v>
                </c:pt>
                <c:pt idx="5">
                  <c:v>7</c:v>
                </c:pt>
                <c:pt idx="6">
                  <c:v>1</c:v>
                </c:pt>
                <c:pt idx="7">
                  <c:v>3</c:v>
                </c:pt>
                <c:pt idx="8">
                  <c:v>77</c:v>
                </c:pt>
              </c:numCache>
            </c:numRef>
          </c:val>
        </c:ser>
        <c:shape val="box"/>
        <c:axId val="117754880"/>
        <c:axId val="117756672"/>
        <c:axId val="0"/>
      </c:bar3DChart>
      <c:catAx>
        <c:axId val="117754880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117756672"/>
        <c:crosses val="autoZero"/>
        <c:auto val="1"/>
        <c:lblAlgn val="ctr"/>
        <c:lblOffset val="100"/>
      </c:catAx>
      <c:valAx>
        <c:axId val="11775667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11775488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21402016155293158"/>
          <c:y val="1.7540515932457108E-2"/>
          <c:w val="0.60448671411988764"/>
          <c:h val="0.18563326935576771"/>
        </c:manualLayout>
      </c:layout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5.8055633953615418E-2"/>
          <c:y val="4.8546668762800234E-2"/>
          <c:w val="0.90350619664150278"/>
          <c:h val="0.7120133219338123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«ЮграСтройПроект»</c:v>
                </c:pt>
              </c:strCache>
            </c:strRef>
          </c:tx>
          <c:spPr>
            <a:solidFill>
              <a:schemeClr val="accent3"/>
            </a:solidFill>
          </c:spPr>
          <c:dLbls>
            <c:dLbl>
              <c:idx val="0"/>
              <c:layout>
                <c:manualLayout>
                  <c:x val="2.9641932137952885E-2"/>
                  <c:y val="-2.9979734982674595E-2"/>
                </c:manualLayout>
              </c:layout>
              <c:showVal val="1"/>
            </c:dLbl>
            <c:dLbl>
              <c:idx val="1"/>
              <c:layout>
                <c:manualLayout>
                  <c:x val="2.6677708079121069E-2"/>
                  <c:y val="-5.5259079366615643E-2"/>
                </c:manualLayout>
              </c:layout>
              <c:showVal val="1"/>
            </c:dLbl>
            <c:dLbl>
              <c:idx val="2"/>
              <c:layout>
                <c:manualLayout>
                  <c:x val="1.8931750782364417E-2"/>
                  <c:y val="-4.5551602573075736E-2"/>
                </c:manualLayout>
              </c:layout>
              <c:showVal val="1"/>
            </c:dLbl>
            <c:dLbl>
              <c:idx val="3"/>
              <c:layout>
                <c:manualLayout>
                  <c:x val="2.8184238540742697E-2"/>
                  <c:y val="-4.7862912864732626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Проведено заседаний</c:v>
                </c:pt>
                <c:pt idx="1">
                  <c:v>Рассмотренно законопроектов</c:v>
                </c:pt>
                <c:pt idx="2">
                  <c:v>Подготовлено экспертных заключений</c:v>
                </c:pt>
                <c:pt idx="3">
                  <c:v>Утвержденных из числа рассмотренных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</c:v>
                </c:pt>
                <c:pt idx="1">
                  <c:v>59</c:v>
                </c:pt>
                <c:pt idx="2">
                  <c:v>51</c:v>
                </c:pt>
                <c:pt idx="3">
                  <c:v>40</c:v>
                </c:pt>
              </c:numCache>
            </c:numRef>
          </c:val>
        </c:ser>
        <c:shape val="box"/>
        <c:axId val="85039360"/>
        <c:axId val="85050496"/>
        <c:axId val="0"/>
      </c:bar3DChart>
      <c:catAx>
        <c:axId val="85039360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85050496"/>
        <c:crosses val="autoZero"/>
        <c:auto val="1"/>
        <c:lblAlgn val="ctr"/>
        <c:lblOffset val="100"/>
      </c:catAx>
      <c:valAx>
        <c:axId val="85050496"/>
        <c:scaling>
          <c:orientation val="minMax"/>
          <c:max val="8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8503936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43FD917-32B8-40FF-8A94-BBDE96CE9954}" type="datetimeFigureOut">
              <a:rPr lang="ru-RU"/>
              <a:pPr>
                <a:defRPr/>
              </a:pPr>
              <a:t>26.03.2014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0C7F734-6764-4894-B8CE-5D175BCEB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7F734-6764-4894-B8CE-5D175BCEB58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7F734-6764-4894-B8CE-5D175BCEB58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7F734-6764-4894-B8CE-5D175BCEB58E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7F734-6764-4894-B8CE-5D175BCEB58E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7F734-6764-4894-B8CE-5D175BCEB58E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E75C5E-C398-4F70-A265-E570CCB6366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C9139-3D06-4973-AD1B-BEAE006DA8A7}" type="datetimeFigureOut">
              <a:rPr lang="ru-RU"/>
              <a:pPr>
                <a:defRPr/>
              </a:pPr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15F0C-80F3-4122-B8D8-CA476A5C69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44D11-9B35-4CB0-829B-73BCA68AA5C9}" type="datetimeFigureOut">
              <a:rPr lang="ru-RU"/>
              <a:pPr>
                <a:defRPr/>
              </a:pPr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47174-B620-41AB-9DFF-008EF65A7A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F512F-EC76-4889-A275-C5039DF0E7F6}" type="datetimeFigureOut">
              <a:rPr lang="ru-RU"/>
              <a:pPr>
                <a:defRPr/>
              </a:pPr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143CE-D650-45A5-820A-96FA3B0D95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36190-12CA-4DF0-B3B1-C03108126908}" type="datetimeFigureOut">
              <a:rPr lang="ru-RU"/>
              <a:pPr>
                <a:defRPr/>
              </a:pPr>
              <a:t>26.03.2014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4CCBD-3135-4EF8-8B98-6E8C03DEEA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B94B4-E0F7-4208-9745-695752D44444}" type="datetimeFigureOut">
              <a:rPr lang="ru-RU"/>
              <a:pPr>
                <a:defRPr/>
              </a:pPr>
              <a:t>26.03.2014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78771-1935-44A2-943A-831A6B3D5A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54A8C-7989-439D-A14C-0A91A6CC91E8}" type="datetimeFigureOut">
              <a:rPr lang="ru-RU"/>
              <a:pPr>
                <a:defRPr/>
              </a:pPr>
              <a:t>26.03.2014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983AA-4AD7-4B55-8324-58BD3F1140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177AD-83E8-40DC-B5F6-EB8063929853}" type="datetimeFigureOut">
              <a:rPr lang="ru-RU"/>
              <a:pPr>
                <a:defRPr/>
              </a:pPr>
              <a:t>26.03.2014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6B8F6-BB59-4761-ABE6-26A2F125C3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17D06-03EC-41C1-8FAC-2A7C440E7FF8}" type="datetimeFigureOut">
              <a:rPr lang="ru-RU"/>
              <a:pPr>
                <a:defRPr/>
              </a:pPr>
              <a:t>26.03.2014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C0BF4-2493-4FB2-B61E-790F1CAD51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C6122-4DF7-4BB0-A89E-5260E8A268DE}" type="datetimeFigureOut">
              <a:rPr lang="ru-RU"/>
              <a:pPr>
                <a:defRPr/>
              </a:pPr>
              <a:t>26.03.2014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30EC-4AD6-44C7-96DF-6B39EB5CDB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FF9EE-E724-49AF-94F4-38B94F666F54}" type="datetimeFigureOut">
              <a:rPr lang="ru-RU"/>
              <a:pPr>
                <a:defRPr/>
              </a:pPr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D18E6-E1F9-4BB8-8528-A7165E3E5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58519-B960-41C8-B533-02EF3B039521}" type="datetimeFigureOut">
              <a:rPr lang="ru-RU"/>
              <a:pPr>
                <a:defRPr/>
              </a:pPr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50B4E-01D7-4E9F-A6E1-FA278295FE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533429-29C9-4EE8-8A76-518455D80727}" type="datetimeFigureOut">
              <a:rPr lang="ru-RU"/>
              <a:pPr>
                <a:defRPr/>
              </a:pPr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A806B0C-4978-4234-8D43-8416E55DB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0" y="6839666"/>
            <a:ext cx="9144000" cy="45719"/>
          </a:xfrm>
          <a:prstGeom prst="rect">
            <a:avLst/>
          </a:prstGeom>
          <a:solidFill>
            <a:srgbClr val="124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Логотипы-СР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-24"/>
            <a:ext cx="7488831" cy="157161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57158" y="2709818"/>
            <a:ext cx="8501122" cy="286232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" b="1" dirty="0" smtClean="0">
                <a:ln w="6350">
                  <a:noFill/>
                </a:ln>
                <a:solidFill>
                  <a:schemeClr val="tx2"/>
                </a:solidFill>
              </a:rPr>
              <a:t>ГОДОВОЙ ОТЧЕТ ПОСТОЯННО ДЕЙСТВУЮЩЕГО КОЛЛЕГИАЛЬНОГО ОРГАНА УПРАВЛЕНИЯ (</a:t>
            </a:r>
            <a:r>
              <a:rPr lang="ru-RU" sz="3000" b="1" dirty="0" smtClean="0">
                <a:ln w="6350">
                  <a:noFill/>
                </a:ln>
                <a:solidFill>
                  <a:schemeClr val="tx2"/>
                </a:solidFill>
              </a:rPr>
              <a:t>ПРАВЛЕНИЕ</a:t>
            </a:r>
            <a:r>
              <a:rPr lang="ru-RU" sz="3000" b="1" dirty="0" smtClean="0">
                <a:ln w="6350">
                  <a:noFill/>
                </a:ln>
                <a:solidFill>
                  <a:schemeClr val="tx2"/>
                </a:solidFill>
              </a:rPr>
              <a:t>)</a:t>
            </a:r>
          </a:p>
          <a:p>
            <a:pPr algn="ctr"/>
            <a:r>
              <a:rPr lang="ru-RU" sz="3000" b="1" dirty="0" smtClean="0">
                <a:ln w="6350">
                  <a:noFill/>
                </a:ln>
                <a:solidFill>
                  <a:schemeClr val="tx2"/>
                </a:solidFill>
              </a:rPr>
              <a:t> </a:t>
            </a:r>
            <a:r>
              <a:rPr lang="ru-RU" sz="3000" b="1" dirty="0" smtClean="0">
                <a:ln w="6350">
                  <a:noFill/>
                </a:ln>
                <a:solidFill>
                  <a:schemeClr val="tx2"/>
                </a:solidFill>
              </a:rPr>
              <a:t>СРО Н</a:t>
            </a:r>
            <a:r>
              <a:rPr lang="ru-RU" sz="3000" b="1" dirty="0" smtClean="0">
                <a:ln w="6350">
                  <a:noFill/>
                </a:ln>
                <a:solidFill>
                  <a:schemeClr val="tx2"/>
                </a:solidFill>
              </a:rPr>
              <a:t>П «ЮГРАСТРОЙ», </a:t>
            </a:r>
          </a:p>
          <a:p>
            <a:pPr algn="ctr"/>
            <a:r>
              <a:rPr lang="ru-RU" sz="3000" b="1" dirty="0" smtClean="0">
                <a:ln w="6350">
                  <a:noFill/>
                </a:ln>
                <a:solidFill>
                  <a:schemeClr val="tx2"/>
                </a:solidFill>
              </a:rPr>
              <a:t>СРО НП «</a:t>
            </a:r>
            <a:r>
              <a:rPr lang="ru-RU" sz="3000" b="1" dirty="0" smtClean="0">
                <a:ln w="6350">
                  <a:noFill/>
                </a:ln>
                <a:solidFill>
                  <a:schemeClr val="tx2"/>
                </a:solidFill>
              </a:rPr>
              <a:t>Ю</a:t>
            </a:r>
            <a:r>
              <a:rPr lang="ru-RU" sz="3000" b="1" dirty="0" smtClean="0">
                <a:ln w="6350">
                  <a:noFill/>
                </a:ln>
                <a:solidFill>
                  <a:schemeClr val="tx2"/>
                </a:solidFill>
              </a:rPr>
              <a:t>ГРАСТРОЙПРОЕКТ»</a:t>
            </a:r>
          </a:p>
          <a:p>
            <a:pPr algn="ctr"/>
            <a:r>
              <a:rPr lang="ru-RU" sz="3000" b="1" dirty="0" smtClean="0">
                <a:ln w="6350">
                  <a:noFill/>
                </a:ln>
                <a:solidFill>
                  <a:schemeClr val="tx2"/>
                </a:solidFill>
              </a:rPr>
              <a:t> ЗА </a:t>
            </a:r>
            <a:r>
              <a:rPr lang="ru-RU" sz="3000" b="1" dirty="0" smtClean="0">
                <a:ln w="6350">
                  <a:noFill/>
                </a:ln>
                <a:solidFill>
                  <a:schemeClr val="tx2"/>
                </a:solidFill>
              </a:rPr>
              <a:t>2013 </a:t>
            </a:r>
            <a:r>
              <a:rPr lang="ru-RU" sz="3000" b="1" dirty="0" smtClean="0">
                <a:ln w="6350">
                  <a:noFill/>
                </a:ln>
                <a:solidFill>
                  <a:schemeClr val="tx2"/>
                </a:solidFill>
              </a:rPr>
              <a:t>ГОД</a:t>
            </a:r>
            <a:endParaRPr lang="ru-RU" sz="3000" b="1" dirty="0">
              <a:ln w="6350">
                <a:noFill/>
              </a:ln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0" y="6839666"/>
            <a:ext cx="9144000" cy="45719"/>
          </a:xfrm>
          <a:prstGeom prst="rect">
            <a:avLst/>
          </a:prstGeom>
          <a:solidFill>
            <a:srgbClr val="124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Логотипы-СР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-24"/>
            <a:ext cx="7488831" cy="1571611"/>
          </a:xfrm>
          <a:prstGeom prst="rect">
            <a:avLst/>
          </a:prstGeom>
        </p:spPr>
      </p:pic>
      <p:graphicFrame>
        <p:nvGraphicFramePr>
          <p:cNvPr id="11" name="Диаграмма 10"/>
          <p:cNvGraphicFramePr/>
          <p:nvPr/>
        </p:nvGraphicFramePr>
        <p:xfrm>
          <a:off x="395536" y="2492896"/>
          <a:ext cx="835292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2" y="185736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годовой Отчет постоянно действующего коллегиального органа управления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0" y="6839666"/>
            <a:ext cx="9144000" cy="45719"/>
          </a:xfrm>
          <a:prstGeom prst="rect">
            <a:avLst/>
          </a:prstGeom>
          <a:solidFill>
            <a:srgbClr val="124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Логотипы-СР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-24"/>
            <a:ext cx="7488831" cy="157161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55576" y="2938533"/>
            <a:ext cx="792088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ГОДОВОЙ ОТЧЕТ ГЕНЕРАЛЬНОГО  </a:t>
            </a:r>
            <a:endParaRPr lang="ru-RU" sz="3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ДИРЕКТОРА</a:t>
            </a:r>
            <a:r>
              <a:rPr lang="ru-RU" sz="3200" b="1" dirty="0" smtClean="0">
                <a:solidFill>
                  <a:schemeClr val="tx2"/>
                </a:solidFill>
              </a:rPr>
              <a:t>  СРО НП «ЮГРАСТРОЙ»,</a:t>
            </a:r>
            <a:endParaRPr lang="ru-RU" sz="3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СРО </a:t>
            </a:r>
            <a:r>
              <a:rPr lang="ru-RU" sz="3200" b="1" dirty="0" smtClean="0">
                <a:solidFill>
                  <a:schemeClr val="tx2"/>
                </a:solidFill>
              </a:rPr>
              <a:t>НП</a:t>
            </a:r>
            <a:r>
              <a:rPr lang="ru-RU" sz="3200" b="1" dirty="0" smtClean="0">
                <a:solidFill>
                  <a:schemeClr val="tx2"/>
                </a:solidFill>
              </a:rPr>
              <a:t> «</a:t>
            </a:r>
            <a:r>
              <a:rPr lang="ru-RU" sz="3200" b="1" dirty="0" smtClean="0">
                <a:solidFill>
                  <a:schemeClr val="tx2"/>
                </a:solidFill>
              </a:rPr>
              <a:t>ЮГРАСТРОЙПРОЕКТ</a:t>
            </a:r>
            <a:r>
              <a:rPr lang="ru-RU" sz="3200" b="1" dirty="0" smtClean="0">
                <a:solidFill>
                  <a:schemeClr val="tx2"/>
                </a:solidFill>
              </a:rPr>
              <a:t>» </a:t>
            </a:r>
            <a:endParaRPr lang="ru-RU" sz="3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ЗА </a:t>
            </a:r>
            <a:r>
              <a:rPr lang="ru-RU" sz="3200" b="1" dirty="0" smtClean="0">
                <a:solidFill>
                  <a:schemeClr val="tx2"/>
                </a:solidFill>
              </a:rPr>
              <a:t>2013 </a:t>
            </a:r>
            <a:r>
              <a:rPr lang="ru-RU" sz="3200" b="1" dirty="0" smtClean="0">
                <a:solidFill>
                  <a:schemeClr val="tx2"/>
                </a:solidFill>
              </a:rPr>
              <a:t>ГОД </a:t>
            </a:r>
            <a:endParaRPr lang="ru-RU" sz="3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Шапка_презента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Численность некоммерческих партнерств (предприятий)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Диаграмма 13"/>
          <p:cNvGraphicFramePr/>
          <p:nvPr/>
        </p:nvGraphicFramePr>
        <p:xfrm>
          <a:off x="611560" y="2372883"/>
          <a:ext cx="8208912" cy="4485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Логотипы-СР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1"/>
            <a:ext cx="7488831" cy="1571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Шапка_презента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79512" y="2948947"/>
            <a:ext cx="8784976" cy="27843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6" name="TextBox 7"/>
          <p:cNvSpPr txBox="1">
            <a:spLocks noChangeArrowheads="1"/>
          </p:cNvSpPr>
          <p:nvPr/>
        </p:nvSpPr>
        <p:spPr bwMode="auto">
          <a:xfrm>
            <a:off x="179513" y="2372883"/>
            <a:ext cx="871296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ru-RU" sz="16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Изменения в действующем законодательстве и нормативно-правовых актах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"/>
            <a:ext cx="7488831" cy="15716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5720" y="3143248"/>
            <a:ext cx="85725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 2013 году произошли серьезные изменения в законодательстве, регламентирующем сферу саморегулирования. Одно из самых обсуждаемых в организациях строительной отрасли - это новая редакция </a:t>
            </a:r>
            <a:r>
              <a:rPr lang="ru-RU" sz="2000" b="1" dirty="0" smtClean="0"/>
              <a:t>статьи 60 Градостроительного кодекса Российской Федерации</a:t>
            </a:r>
            <a:r>
              <a:rPr lang="ru-RU" sz="2000" dirty="0" smtClean="0"/>
              <a:t>, которая существенно изменила всю систему гражданско-правовой ответственности в сфере строительства, а также эксплуатации объектов недвижимости.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/>
          <p:cNvGraphicFramePr/>
          <p:nvPr/>
        </p:nvGraphicFramePr>
        <p:xfrm>
          <a:off x="323528" y="1961456"/>
          <a:ext cx="856895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 descr="Шапка_презентац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395536" y="2348881"/>
            <a:ext cx="7488832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Организовано </a:t>
            </a:r>
            <a:r>
              <a:rPr lang="ru-RU" sz="14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25 заседаний Правления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СРО НП «ЮграСтрой»</a:t>
            </a:r>
          </a:p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sz="14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17 заседаний Правления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СРО НП «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ЮграСтройПроект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algn="just"/>
            <a:r>
              <a:rPr lang="ru-RU" sz="1400" dirty="0" smtClean="0"/>
              <a:t>За отчетный период партнерствами было выдано </a:t>
            </a:r>
            <a:r>
              <a:rPr lang="ru-RU" sz="1400" b="1" dirty="0" smtClean="0"/>
              <a:t>230</a:t>
            </a:r>
            <a:r>
              <a:rPr lang="ru-RU" sz="1400" dirty="0" smtClean="0"/>
              <a:t> свидетельств о допуске: </a:t>
            </a:r>
          </a:p>
          <a:p>
            <a:pPr algn="just"/>
            <a:r>
              <a:rPr lang="ru-RU" sz="1400" b="1" dirty="0" smtClean="0"/>
              <a:t>200 - «ЮграСтрой», 30</a:t>
            </a:r>
            <a:r>
              <a:rPr lang="ru-RU" sz="1400" dirty="0" smtClean="0"/>
              <a:t> - </a:t>
            </a:r>
            <a:r>
              <a:rPr lang="ru-RU" sz="1400" b="1" dirty="0" smtClean="0"/>
              <a:t>«</a:t>
            </a:r>
            <a:r>
              <a:rPr lang="ru-RU" sz="1400" b="1" dirty="0" err="1" smtClean="0"/>
              <a:t>ЮграСтройПроект</a:t>
            </a:r>
            <a:r>
              <a:rPr lang="ru-RU" sz="1400" b="1" dirty="0" smtClean="0"/>
              <a:t>»</a:t>
            </a:r>
            <a:r>
              <a:rPr lang="ru-RU" sz="1400" dirty="0" smtClean="0"/>
              <a:t>:  </a:t>
            </a:r>
          </a:p>
          <a:p>
            <a:pPr algn="ctr"/>
            <a:endParaRPr lang="ru-RU" sz="1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Информация о деятельности СРО НП «</a:t>
            </a:r>
            <a:r>
              <a:rPr lang="ru-RU" sz="1500" b="1" cap="all" dirty="0" err="1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ЮграСтрой</a:t>
            </a:r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», СРО НП «</a:t>
            </a:r>
            <a:r>
              <a:rPr lang="ru-RU" sz="1500" b="1" cap="all" dirty="0" err="1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ЮграСтройПроект</a:t>
            </a:r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228184" y="3236979"/>
            <a:ext cx="2715766" cy="18722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В рамках заседаний Правлений было рассмотрено 40 дел о приостановлении действия свидетельств о допуске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(37 – «ЮграСтрой»,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3 – «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ЮграСтройПроект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»);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49 дел о прекращении членства в партнерствах (43 – «ЮграСтрой»,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6 – «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ЮграСтройПроект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»)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Логотипы-СР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1"/>
            <a:ext cx="7488831" cy="1571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Шапка_презента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2293" name="TextBox 7"/>
          <p:cNvSpPr txBox="1">
            <a:spLocks noChangeArrowheads="1"/>
          </p:cNvSpPr>
          <p:nvPr/>
        </p:nvSpPr>
        <p:spPr bwMode="auto">
          <a:xfrm>
            <a:off x="250825" y="2420939"/>
            <a:ext cx="84578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За отчётный период </a:t>
            </a:r>
            <a:r>
              <a:rPr lang="ru-RU" sz="16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4 эксперта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отдела контроля выполнили подготовку документов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и провели плановых проверок 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0" y="3068960"/>
          <a:ext cx="4139952" cy="3048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Выноска 2 (граница и черта) 11"/>
          <p:cNvSpPr/>
          <p:nvPr/>
        </p:nvSpPr>
        <p:spPr>
          <a:xfrm>
            <a:off x="4357686" y="3143248"/>
            <a:ext cx="4608512" cy="3024336"/>
          </a:xfrm>
          <a:prstGeom prst="accentBorderCallout2">
            <a:avLst>
              <a:gd name="adj1" fmla="val 30537"/>
              <a:gd name="adj2" fmla="val -4011"/>
              <a:gd name="adj3" fmla="val 30537"/>
              <a:gd name="adj4" fmla="val -13188"/>
              <a:gd name="adj5" fmla="val 40328"/>
              <a:gd name="adj6" fmla="val -197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 smtClean="0">
                <a:latin typeface="Arial" pitchFamily="34" charset="0"/>
                <a:cs typeface="Arial" pitchFamily="34" charset="0"/>
              </a:rPr>
              <a:t> - Каждый </a:t>
            </a:r>
            <a:r>
              <a:rPr lang="ru-RU" sz="1350" dirty="0">
                <a:latin typeface="Arial" pitchFamily="34" charset="0"/>
                <a:cs typeface="Arial" pitchFamily="34" charset="0"/>
              </a:rPr>
              <a:t>эксперт выполнил в среднем </a:t>
            </a:r>
            <a:r>
              <a:rPr lang="ru-RU" sz="1350" b="1" dirty="0" smtClean="0">
                <a:latin typeface="Arial" pitchFamily="34" charset="0"/>
                <a:cs typeface="Arial" pitchFamily="34" charset="0"/>
              </a:rPr>
              <a:t>234 камеральных </a:t>
            </a:r>
            <a:r>
              <a:rPr lang="ru-RU" sz="1350" b="1" dirty="0">
                <a:latin typeface="Arial" pitchFamily="34" charset="0"/>
                <a:cs typeface="Arial" pitchFamily="34" charset="0"/>
              </a:rPr>
              <a:t>проверок документов </a:t>
            </a:r>
            <a:r>
              <a:rPr lang="ru-RU" sz="1350" dirty="0">
                <a:latin typeface="Arial" pitchFamily="34" charset="0"/>
                <a:cs typeface="Arial" pitchFamily="34" charset="0"/>
              </a:rPr>
              <a:t>с целью выявления соответствия Требованиям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Партнерств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5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 smtClean="0">
                <a:latin typeface="Arial" pitchFamily="34" charset="0"/>
                <a:cs typeface="Arial" pitchFamily="34" charset="0"/>
              </a:rPr>
              <a:t> - Запланировано </a:t>
            </a:r>
            <a:r>
              <a:rPr lang="ru-RU" sz="1350" b="1" dirty="0" smtClean="0">
                <a:latin typeface="Arial" pitchFamily="34" charset="0"/>
                <a:cs typeface="Arial" pitchFamily="34" charset="0"/>
              </a:rPr>
              <a:t>646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плановых проверок в 2014 г.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5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350" dirty="0" smtClean="0">
                <a:latin typeface="Arial" pitchFamily="34" charset="0"/>
                <a:cs typeface="Arial" pitchFamily="34" charset="0"/>
              </a:rPr>
              <a:t> - С начала года проведено </a:t>
            </a:r>
            <a:r>
              <a:rPr lang="ru-RU" sz="1350" b="1" dirty="0" smtClean="0">
                <a:latin typeface="Arial" pitchFamily="34" charset="0"/>
                <a:cs typeface="Arial" pitchFamily="34" charset="0"/>
              </a:rPr>
              <a:t>63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проверки                            СРО НП «ЮграСтрой»</a:t>
            </a:r>
          </a:p>
          <a:p>
            <a:endParaRPr lang="ru-RU" sz="135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- С начала года проведено </a:t>
            </a:r>
            <a:r>
              <a:rPr lang="ru-RU" sz="1350" b="1" dirty="0" smtClean="0">
                <a:latin typeface="Arial" pitchFamily="34" charset="0"/>
                <a:cs typeface="Arial" pitchFamily="34" charset="0"/>
              </a:rPr>
              <a:t>12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проверки                    СРО НП «</a:t>
            </a:r>
            <a:r>
              <a:rPr lang="ru-RU" sz="1350" dirty="0" err="1" smtClean="0">
                <a:latin typeface="Arial" pitchFamily="34" charset="0"/>
                <a:cs typeface="Arial" pitchFamily="34" charset="0"/>
              </a:rPr>
              <a:t>ЮграСтройПроект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Проведение плановых проверок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Логотипы-СР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1"/>
            <a:ext cx="7488831" cy="1571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Проведение плановых проверок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27"/>
          <p:cNvSpPr>
            <a:spLocks noGrp="1"/>
          </p:cNvSpPr>
          <p:nvPr>
            <p:ph type="body" sz="half" idx="2"/>
          </p:nvPr>
        </p:nvSpPr>
        <p:spPr>
          <a:xfrm>
            <a:off x="2051720" y="2780928"/>
            <a:ext cx="6768752" cy="3744415"/>
          </a:xfrm>
        </p:spPr>
        <p:txBody>
          <a:bodyPr/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Экспертами отдела контроля ведется постоянное сопровождение дел членов Партнерств, у которых в результате проведения плановых проверок были выявлены нарушения и в отношении которых назначены меры дисциплинарной ответственности с целью своевременного устранения выявленных нарушений.</a:t>
            </a: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По итогам проведения  контрольных мероприятий  в отчетном периоде </a:t>
            </a:r>
            <a:r>
              <a:rPr lang="ru-RU" sz="1600" b="1" dirty="0" smtClean="0">
                <a:solidFill>
                  <a:srgbClr val="0093DC"/>
                </a:solidFill>
                <a:latin typeface="Arial" pitchFamily="34" charset="0"/>
                <a:cs typeface="Arial" pitchFamily="34" charset="0"/>
              </a:rPr>
              <a:t>наблюдается значительное сокращение допускаемых членами партнерств нарушений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С целью сокращения нарушений сотрудниками партнерств проводится ряд мероприятий: 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- ведется мониторинг по соблюдению правил страхования; </a:t>
            </a:r>
          </a:p>
          <a:p>
            <a:pPr algn="just">
              <a:buFontTx/>
              <a:buChar char="-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осуществляется рассылка счетов на оплату ежегодного членского взноса. </a:t>
            </a:r>
          </a:p>
          <a:p>
            <a:pPr algn="just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8" name="Рисунок 7" descr="vosklitsatelnyiy-zna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924945"/>
            <a:ext cx="2123728" cy="2768788"/>
          </a:xfrm>
          <a:prstGeom prst="rect">
            <a:avLst/>
          </a:prstGeom>
        </p:spPr>
      </p:pic>
      <p:pic>
        <p:nvPicPr>
          <p:cNvPr id="9" name="Рисунок 8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"/>
            <a:ext cx="7488831" cy="1571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Шапка_презента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179390" y="2498725"/>
            <a:ext cx="87137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 соответствии с утвержденным «Графиком плановых проверок» в 2014 году: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РЕЗУЛЬТАТЫ Проведение плановых проверок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Выноска 3 (с границей) 17"/>
          <p:cNvSpPr/>
          <p:nvPr/>
        </p:nvSpPr>
        <p:spPr>
          <a:xfrm>
            <a:off x="1115616" y="3356992"/>
            <a:ext cx="2520280" cy="360040"/>
          </a:xfrm>
          <a:prstGeom prst="accentCallout3">
            <a:avLst>
              <a:gd name="adj1" fmla="val 18750"/>
              <a:gd name="adj2" fmla="val -3559"/>
              <a:gd name="adj3" fmla="val 18750"/>
              <a:gd name="adj4" fmla="val -16667"/>
              <a:gd name="adj5" fmla="val 100000"/>
              <a:gd name="adj6" fmla="val -16667"/>
              <a:gd name="adj7" fmla="val 230123"/>
              <a:gd name="adj8" fmla="val -1843"/>
            </a:avLst>
          </a:prstGeom>
          <a:solidFill>
            <a:srgbClr val="3BADCD"/>
          </a:solidFill>
          <a:ln>
            <a:solidFill>
              <a:srgbClr val="3BADC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СРО НП «ЮГРАСТРОЙ»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Выноска 3 (с границей) 18"/>
          <p:cNvSpPr/>
          <p:nvPr/>
        </p:nvSpPr>
        <p:spPr>
          <a:xfrm>
            <a:off x="5508104" y="3356992"/>
            <a:ext cx="3240360" cy="360040"/>
          </a:xfrm>
          <a:prstGeom prst="accentCallout3">
            <a:avLst>
              <a:gd name="adj1" fmla="val 18750"/>
              <a:gd name="adj2" fmla="val -3559"/>
              <a:gd name="adj3" fmla="val 18750"/>
              <a:gd name="adj4" fmla="val -16667"/>
              <a:gd name="adj5" fmla="val 100000"/>
              <a:gd name="adj6" fmla="val -16667"/>
              <a:gd name="adj7" fmla="val 230123"/>
              <a:gd name="adj8" fmla="val -1843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СРО НП «ЮГРАСТРОЙПРОЕКТ»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4499992" y="3429000"/>
          <a:ext cx="4464496" cy="3072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251520" y="3525011"/>
          <a:ext cx="4392488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0" name="Рисунок 19" descr="Логотипы-СР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7584" y="1"/>
            <a:ext cx="7488831" cy="1571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8197" name="TextBox 7"/>
          <p:cNvSpPr txBox="1">
            <a:spLocks noChangeArrowheads="1"/>
          </p:cNvSpPr>
          <p:nvPr/>
        </p:nvSpPr>
        <p:spPr bwMode="auto">
          <a:xfrm>
            <a:off x="179512" y="5061181"/>
            <a:ext cx="87906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Для организации и проведения данных мероприятий эксперты отдела 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контроля подготовили </a:t>
            </a:r>
            <a:r>
              <a:rPr lang="ru-RU" sz="16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689 Актов плановых проверок,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а также по окончанию заседаний 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изготовлено  </a:t>
            </a:r>
            <a:r>
              <a:rPr lang="ru-RU" sz="16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213 Решений Дисциплинарной Комиссии,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которые впоследствии 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направлены членам Партнерств.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Дисциплинарные комиссии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Выноска 3 (с границей) 13"/>
          <p:cNvSpPr/>
          <p:nvPr/>
        </p:nvSpPr>
        <p:spPr>
          <a:xfrm>
            <a:off x="971599" y="2780928"/>
            <a:ext cx="2520280" cy="360040"/>
          </a:xfrm>
          <a:prstGeom prst="accentCallout3">
            <a:avLst>
              <a:gd name="adj1" fmla="val 18750"/>
              <a:gd name="adj2" fmla="val -3559"/>
              <a:gd name="adj3" fmla="val 18750"/>
              <a:gd name="adj4" fmla="val -16667"/>
              <a:gd name="adj5" fmla="val 100000"/>
              <a:gd name="adj6" fmla="val -16667"/>
              <a:gd name="adj7" fmla="val 187794"/>
              <a:gd name="adj8" fmla="val -16528"/>
            </a:avLst>
          </a:prstGeom>
          <a:solidFill>
            <a:srgbClr val="3BADCD"/>
          </a:solidFill>
          <a:ln>
            <a:solidFill>
              <a:srgbClr val="3BADC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СРО НП «ЮГРАСТРОЙ»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1561" y="3284984"/>
            <a:ext cx="36724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rgbClr val="3BADCD"/>
                </a:solidFill>
              </a:rPr>
              <a:t>24</a:t>
            </a:r>
            <a:r>
              <a:rPr lang="ru-RU" sz="1600" dirty="0" smtClean="0"/>
              <a:t>   заседания </a:t>
            </a:r>
            <a:r>
              <a:rPr lang="ru-RU" sz="1600" dirty="0"/>
              <a:t>Дисциплинарной </a:t>
            </a:r>
            <a:r>
              <a:rPr lang="ru-RU" sz="1600" dirty="0" smtClean="0"/>
              <a:t>Комиссии</a:t>
            </a:r>
          </a:p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 smtClean="0">
                <a:solidFill>
                  <a:srgbClr val="3BADCD"/>
                </a:solidFill>
              </a:rPr>
              <a:t> </a:t>
            </a:r>
            <a:r>
              <a:rPr lang="ru-RU" sz="1600" b="1" dirty="0" smtClean="0">
                <a:solidFill>
                  <a:srgbClr val="3BADCD"/>
                </a:solidFill>
              </a:rPr>
              <a:t>к</a:t>
            </a:r>
            <a:r>
              <a:rPr lang="ru-RU" sz="1600" dirty="0" smtClean="0">
                <a:solidFill>
                  <a:srgbClr val="3BADCD"/>
                </a:solidFill>
              </a:rPr>
              <a:t> </a:t>
            </a:r>
            <a:r>
              <a:rPr lang="ru-RU" sz="1600" b="1" dirty="0" smtClean="0">
                <a:solidFill>
                  <a:srgbClr val="3BADCD"/>
                </a:solidFill>
              </a:rPr>
              <a:t>185 членам </a:t>
            </a:r>
            <a:r>
              <a:rPr lang="ru-RU" sz="1600" dirty="0" smtClean="0"/>
              <a:t>- применены </a:t>
            </a:r>
            <a:r>
              <a:rPr lang="ru-RU" sz="1600" dirty="0"/>
              <a:t>меры дисциплинарной ответственности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32041" y="3284984"/>
            <a:ext cx="36724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chemeClr val="accent3"/>
                </a:solidFill>
              </a:rPr>
              <a:t>14</a:t>
            </a:r>
            <a:r>
              <a:rPr lang="ru-RU" sz="1600" dirty="0" smtClean="0"/>
              <a:t>  заседаний </a:t>
            </a:r>
            <a:r>
              <a:rPr lang="ru-RU" sz="1600" dirty="0"/>
              <a:t>Дисциплинарной </a:t>
            </a:r>
            <a:r>
              <a:rPr lang="ru-RU" sz="1600" dirty="0" smtClean="0"/>
              <a:t>Комиссии</a:t>
            </a:r>
          </a:p>
          <a:p>
            <a:pPr>
              <a:buFont typeface="Wingdings" pitchFamily="2" charset="2"/>
              <a:buChar char="q"/>
            </a:pPr>
            <a:r>
              <a:rPr lang="ru-RU" sz="1600" b="1" dirty="0" smtClean="0">
                <a:solidFill>
                  <a:schemeClr val="accent3"/>
                </a:solidFill>
              </a:rPr>
              <a:t> к 28 членам</a:t>
            </a:r>
            <a:r>
              <a:rPr lang="ru-RU" sz="1600" dirty="0" smtClean="0">
                <a:solidFill>
                  <a:srgbClr val="3BADCD"/>
                </a:solidFill>
              </a:rPr>
              <a:t> </a:t>
            </a:r>
            <a:r>
              <a:rPr lang="ru-RU" sz="1600" dirty="0" smtClean="0"/>
              <a:t>- применены </a:t>
            </a:r>
            <a:r>
              <a:rPr lang="ru-RU" sz="1600" dirty="0"/>
              <a:t>меры дисциплинарной ответственности</a:t>
            </a:r>
          </a:p>
        </p:txBody>
      </p:sp>
      <p:sp>
        <p:nvSpPr>
          <p:cNvPr id="18" name="Выноска 3 (с границей) 17"/>
          <p:cNvSpPr/>
          <p:nvPr/>
        </p:nvSpPr>
        <p:spPr>
          <a:xfrm>
            <a:off x="5220071" y="2780928"/>
            <a:ext cx="3240360" cy="360040"/>
          </a:xfrm>
          <a:prstGeom prst="accentCallout3">
            <a:avLst>
              <a:gd name="adj1" fmla="val 18750"/>
              <a:gd name="adj2" fmla="val -3559"/>
              <a:gd name="adj3" fmla="val 18750"/>
              <a:gd name="adj4" fmla="val -16667"/>
              <a:gd name="adj5" fmla="val 100000"/>
              <a:gd name="adj6" fmla="val -16667"/>
              <a:gd name="adj7" fmla="val 187794"/>
              <a:gd name="adj8" fmla="val -16528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СРО НП «ЮГРАСТРОЙПРОЕКТ»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0" name="Рисунок 19" descr="Логотипы-СР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7488831" cy="1571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Проведение  Внеплановых проверок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27"/>
          <p:cNvSpPr>
            <a:spLocks noGrp="1"/>
          </p:cNvSpPr>
          <p:nvPr>
            <p:ph type="body" sz="half" idx="2"/>
          </p:nvPr>
        </p:nvSpPr>
        <p:spPr>
          <a:xfrm>
            <a:off x="467544" y="2660915"/>
            <a:ext cx="8208912" cy="3839369"/>
          </a:xfrm>
        </p:spPr>
        <p:txBody>
          <a:bodyPr/>
          <a:lstStyle/>
          <a:p>
            <a:pPr algn="just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15816" y="3068960"/>
            <a:ext cx="56166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dirty="0" smtClean="0"/>
          </a:p>
          <a:p>
            <a:pPr algn="just"/>
            <a:r>
              <a:rPr lang="ru-RU" dirty="0" smtClean="0"/>
              <a:t>За отчетный период в адрес партнерств поступило </a:t>
            </a:r>
            <a:r>
              <a:rPr lang="ru-RU" dirty="0" smtClean="0">
                <a:solidFill>
                  <a:srgbClr val="0093DC"/>
                </a:solidFill>
              </a:rPr>
              <a:t>12</a:t>
            </a:r>
            <a:r>
              <a:rPr lang="ru-RU" dirty="0" smtClean="0"/>
              <a:t> письменных обращений,                            на основании которых было организовано проведение</a:t>
            </a:r>
            <a:r>
              <a:rPr lang="ru-RU" dirty="0" smtClean="0">
                <a:solidFill>
                  <a:srgbClr val="0093DC"/>
                </a:solidFill>
              </a:rPr>
              <a:t> 8 </a:t>
            </a:r>
            <a:r>
              <a:rPr lang="ru-RU" dirty="0" smtClean="0"/>
              <a:t>внеплановых проверок, по итогам которых </a:t>
            </a:r>
            <a:r>
              <a:rPr lang="ru-RU" dirty="0" smtClean="0">
                <a:solidFill>
                  <a:srgbClr val="0093DC"/>
                </a:solidFill>
              </a:rPr>
              <a:t>7</a:t>
            </a:r>
            <a:r>
              <a:rPr lang="ru-RU" dirty="0" smtClean="0"/>
              <a:t> предприятий были  приведены к соответствию требованиям партнерств и соблюдению технических регламентов при производстве работ. </a:t>
            </a:r>
            <a:endParaRPr lang="ru-RU" dirty="0"/>
          </a:p>
        </p:txBody>
      </p:sp>
      <p:pic>
        <p:nvPicPr>
          <p:cNvPr id="12" name="Рисунок 11" descr="index5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2852935"/>
            <a:ext cx="2520280" cy="3154271"/>
          </a:xfrm>
          <a:prstGeom prst="rect">
            <a:avLst/>
          </a:prstGeom>
        </p:spPr>
      </p:pic>
      <p:pic>
        <p:nvPicPr>
          <p:cNvPr id="15" name="Рисунок 14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"/>
            <a:ext cx="7488831" cy="1571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/>
        </p:nvGraphicFramePr>
        <p:xfrm>
          <a:off x="539552" y="4077072"/>
          <a:ext cx="8208912" cy="2780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Рисунок 11" descr="Шапка_презента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АТТЕСТАЦИЯ СРО НП «ЮГРАСТРОЙ»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179512" y="2420890"/>
            <a:ext cx="54917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/>
              <a:t>Количество </a:t>
            </a:r>
            <a:r>
              <a:rPr lang="ru-RU" sz="1600" dirty="0" smtClean="0"/>
              <a:t>предприятий-членов – </a:t>
            </a:r>
            <a:r>
              <a:rPr lang="ru-RU" sz="1600" b="1" dirty="0" smtClean="0">
                <a:solidFill>
                  <a:srgbClr val="3BADCD"/>
                </a:solidFill>
              </a:rPr>
              <a:t>520</a:t>
            </a:r>
          </a:p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/>
              <a:t>Проведено заседаний Аттестационной комиссии </a:t>
            </a:r>
            <a:r>
              <a:rPr lang="ru-RU" sz="1600" dirty="0" smtClean="0"/>
              <a:t>– </a:t>
            </a:r>
            <a:r>
              <a:rPr lang="ru-RU" sz="1600" b="1" dirty="0" smtClean="0">
                <a:solidFill>
                  <a:srgbClr val="3BADCD"/>
                </a:solidFill>
              </a:rPr>
              <a:t>26</a:t>
            </a:r>
          </a:p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/>
              <a:t>Количество аттестованных </a:t>
            </a:r>
            <a:r>
              <a:rPr lang="ru-RU" sz="1600" dirty="0" smtClean="0"/>
              <a:t>предприятий – </a:t>
            </a:r>
            <a:r>
              <a:rPr lang="ru-RU" sz="1600" b="1" dirty="0" smtClean="0">
                <a:solidFill>
                  <a:srgbClr val="3BADCD"/>
                </a:solidFill>
              </a:rPr>
              <a:t>308</a:t>
            </a:r>
          </a:p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/>
              <a:t>Рассмотрено заявлений от </a:t>
            </a:r>
            <a:r>
              <a:rPr lang="ru-RU" sz="1600" dirty="0" smtClean="0"/>
              <a:t>специалистов – </a:t>
            </a:r>
            <a:r>
              <a:rPr lang="ru-RU" sz="1600" b="1" dirty="0" smtClean="0">
                <a:solidFill>
                  <a:srgbClr val="3BADCD"/>
                </a:solidFill>
              </a:rPr>
              <a:t>1222</a:t>
            </a:r>
          </a:p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/>
              <a:t>Количество аттестованных </a:t>
            </a:r>
            <a:r>
              <a:rPr lang="ru-RU" sz="1600" dirty="0" smtClean="0"/>
              <a:t>специалистов – </a:t>
            </a:r>
            <a:r>
              <a:rPr lang="ru-RU" sz="1600" b="1" dirty="0" smtClean="0">
                <a:solidFill>
                  <a:srgbClr val="3BADCD"/>
                </a:solidFill>
              </a:rPr>
              <a:t>1191</a:t>
            </a:r>
            <a:endParaRPr lang="ru-RU" sz="1600" b="1" dirty="0">
              <a:solidFill>
                <a:srgbClr val="3BADC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91680" y="3978737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 Не </a:t>
            </a:r>
            <a:r>
              <a:rPr lang="ru-RU" sz="1400" b="1" dirty="0">
                <a:solidFill>
                  <a:srgbClr val="C00000"/>
                </a:solidFill>
              </a:rPr>
              <a:t>соответствуют требованиям Положения об аттестации</a:t>
            </a:r>
            <a:endParaRPr lang="ru-RU" sz="1400" dirty="0">
              <a:solidFill>
                <a:srgbClr val="C00000"/>
              </a:solidFill>
            </a:endParaRPr>
          </a:p>
        </p:txBody>
      </p:sp>
      <p:pic>
        <p:nvPicPr>
          <p:cNvPr id="17" name="Рисунок 16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"/>
            <a:ext cx="7488831" cy="1571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АТТЕСТАЦИЯ СРО НП «ЮГРАСТРОЙПРОЕКТ»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179512" y="2428868"/>
            <a:ext cx="54917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ru-RU" sz="1600" dirty="0"/>
              <a:t>Количество </a:t>
            </a:r>
            <a:r>
              <a:rPr lang="ru-RU" sz="1600" dirty="0" smtClean="0"/>
              <a:t>предприятий-членов – </a:t>
            </a:r>
            <a:r>
              <a:rPr lang="ru-RU" sz="1600" b="1" dirty="0" smtClean="0">
                <a:solidFill>
                  <a:schemeClr val="accent3"/>
                </a:solidFill>
              </a:rPr>
              <a:t>115</a:t>
            </a:r>
          </a:p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ru-RU" sz="1600" dirty="0"/>
              <a:t>Проведено заседаний Аттестационной комиссии </a:t>
            </a:r>
            <a:r>
              <a:rPr lang="ru-RU" sz="1600" dirty="0" smtClean="0"/>
              <a:t>– </a:t>
            </a:r>
            <a:r>
              <a:rPr lang="ru-RU" sz="1600" b="1" dirty="0" smtClean="0">
                <a:solidFill>
                  <a:schemeClr val="accent3"/>
                </a:solidFill>
              </a:rPr>
              <a:t>16</a:t>
            </a:r>
          </a:p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ru-RU" sz="1600" dirty="0"/>
              <a:t>Количество аттестованных </a:t>
            </a:r>
            <a:r>
              <a:rPr lang="ru-RU" sz="1600" dirty="0" smtClean="0"/>
              <a:t>предприятий – </a:t>
            </a:r>
            <a:r>
              <a:rPr lang="ru-RU" sz="1600" b="1" dirty="0" smtClean="0">
                <a:solidFill>
                  <a:schemeClr val="accent3"/>
                </a:solidFill>
              </a:rPr>
              <a:t>57</a:t>
            </a:r>
          </a:p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ru-RU" sz="1600" dirty="0"/>
              <a:t>Рассмотрено заявлений от </a:t>
            </a:r>
            <a:r>
              <a:rPr lang="ru-RU" sz="1600" dirty="0" smtClean="0"/>
              <a:t>специалистов –</a:t>
            </a:r>
            <a:r>
              <a:rPr lang="ru-RU" sz="1600" dirty="0" smtClean="0">
                <a:solidFill>
                  <a:schemeClr val="accent3"/>
                </a:solidFill>
              </a:rPr>
              <a:t> </a:t>
            </a:r>
            <a:r>
              <a:rPr lang="ru-RU" sz="1600" b="1" dirty="0" smtClean="0">
                <a:solidFill>
                  <a:schemeClr val="accent3"/>
                </a:solidFill>
              </a:rPr>
              <a:t>175</a:t>
            </a:r>
          </a:p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ru-RU" sz="1600" dirty="0"/>
              <a:t>Количество аттестованных </a:t>
            </a:r>
            <a:r>
              <a:rPr lang="ru-RU" sz="1600" dirty="0" smtClean="0"/>
              <a:t>специалистов –</a:t>
            </a:r>
            <a:r>
              <a:rPr lang="ru-RU" sz="1600" dirty="0" smtClean="0">
                <a:solidFill>
                  <a:schemeClr val="accent3"/>
                </a:solidFill>
              </a:rPr>
              <a:t> </a:t>
            </a:r>
            <a:r>
              <a:rPr lang="ru-RU" sz="1600" b="1" dirty="0" smtClean="0">
                <a:solidFill>
                  <a:schemeClr val="accent3"/>
                </a:solidFill>
              </a:rPr>
              <a:t>172</a:t>
            </a:r>
            <a:endParaRPr lang="ru-RU" sz="16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51520" y="3717032"/>
          <a:ext cx="8568952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979712" y="3882728"/>
            <a:ext cx="56886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      Не </a:t>
            </a:r>
            <a:r>
              <a:rPr lang="ru-RU" sz="1400" b="1" dirty="0">
                <a:solidFill>
                  <a:srgbClr val="C00000"/>
                </a:solidFill>
              </a:rPr>
              <a:t>соответствуют требованиям Положения об аттестации</a:t>
            </a:r>
            <a:endParaRPr lang="ru-RU" sz="1400" dirty="0">
              <a:solidFill>
                <a:srgbClr val="C00000"/>
              </a:solidFill>
            </a:endParaRPr>
          </a:p>
        </p:txBody>
      </p:sp>
      <p:pic>
        <p:nvPicPr>
          <p:cNvPr id="17" name="Рисунок 16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"/>
            <a:ext cx="7488831" cy="1571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АТТЕСТАЦИЯ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3131840" y="2553864"/>
            <a:ext cx="583264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Clr>
                <a:schemeClr val="accent3"/>
              </a:buClr>
            </a:pPr>
            <a:endParaRPr lang="ru-RU" sz="1400" dirty="0" smtClean="0"/>
          </a:p>
          <a:p>
            <a:pPr algn="just">
              <a:buClr>
                <a:schemeClr val="accent3"/>
              </a:buClr>
            </a:pPr>
            <a:endParaRPr lang="ru-RU" sz="1400" dirty="0" smtClean="0"/>
          </a:p>
          <a:p>
            <a:pPr algn="just">
              <a:buClr>
                <a:schemeClr val="accent3"/>
              </a:buClr>
            </a:pPr>
            <a:r>
              <a:rPr lang="ru-RU" sz="1600" dirty="0" smtClean="0"/>
              <a:t>Обращаем внимание на необходимость обязательного прохождения аттестации специалистами Вашей организации, заявленными на получение Свидетельства о допуске. </a:t>
            </a:r>
          </a:p>
          <a:p>
            <a:pPr algn="just">
              <a:buClr>
                <a:schemeClr val="accent3"/>
              </a:buClr>
            </a:pPr>
            <a:endParaRPr lang="ru-RU" sz="1600" dirty="0" smtClean="0"/>
          </a:p>
          <a:p>
            <a:pPr algn="just">
              <a:buClr>
                <a:schemeClr val="accent3"/>
              </a:buClr>
            </a:pPr>
            <a:r>
              <a:rPr lang="ru-RU" sz="1600" dirty="0" smtClean="0"/>
              <a:t>При проведении проверок на соответствие выданным допускам будет учитываться наличие у заявленных специалистов аттестатов, выданных по правилам, установленным Положением об аттестации. </a:t>
            </a:r>
          </a:p>
          <a:p>
            <a:pPr algn="just">
              <a:buClr>
                <a:schemeClr val="accent3"/>
              </a:buClr>
            </a:pPr>
            <a:endParaRPr lang="ru-RU" sz="1600" b="1" dirty="0" smtClean="0">
              <a:solidFill>
                <a:srgbClr val="FF0000"/>
              </a:solidFill>
            </a:endParaRPr>
          </a:p>
          <a:p>
            <a:pPr algn="ctr">
              <a:buClr>
                <a:schemeClr val="accent3"/>
              </a:buClr>
            </a:pPr>
            <a:r>
              <a:rPr lang="ru-RU" sz="1600" b="1" dirty="0" smtClean="0">
                <a:solidFill>
                  <a:srgbClr val="FF0000"/>
                </a:solidFill>
              </a:rPr>
              <a:t>Аттестация проводится для членов партнерств бесплатно</a:t>
            </a:r>
          </a:p>
        </p:txBody>
      </p:sp>
      <p:pic>
        <p:nvPicPr>
          <p:cNvPr id="8" name="Рисунок 7" descr="images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044958"/>
            <a:ext cx="3056966" cy="3072341"/>
          </a:xfrm>
          <a:prstGeom prst="rect">
            <a:avLst/>
          </a:prstGeom>
        </p:spPr>
      </p:pic>
      <p:pic>
        <p:nvPicPr>
          <p:cNvPr id="14" name="Рисунок 13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"/>
            <a:ext cx="7488831" cy="1571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Шапка_презента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1270" name="TextBox 7"/>
          <p:cNvSpPr txBox="1">
            <a:spLocks noChangeArrowheads="1"/>
          </p:cNvSpPr>
          <p:nvPr/>
        </p:nvSpPr>
        <p:spPr bwMode="auto">
          <a:xfrm>
            <a:off x="107504" y="2500306"/>
            <a:ext cx="353580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/>
              <a:t>В связи со вступлением в силу закона «Об информационной открытости </a:t>
            </a:r>
            <a:r>
              <a:rPr lang="ru-RU" sz="1600" dirty="0" err="1" smtClean="0"/>
              <a:t>саморегулируемых</a:t>
            </a:r>
            <a:r>
              <a:rPr lang="ru-RU" sz="1600" dirty="0" smtClean="0"/>
              <a:t> организаций» проводится подготовительная работа по внедрению программного обеспечения для настройки </a:t>
            </a:r>
            <a:r>
              <a:rPr lang="ru-RU" sz="1600" dirty="0" err="1" smtClean="0"/>
              <a:t>ВЭБ-сервиса</a:t>
            </a:r>
            <a:r>
              <a:rPr lang="ru-RU" sz="1600" dirty="0" smtClean="0"/>
              <a:t>, который в будущем обеспечит автоматическую выгрузку данных на официальные сайты партнерств. 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Сайты некоммерческих партнерств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"/>
            <a:ext cx="7488831" cy="1571612"/>
          </a:xfrm>
          <a:prstGeom prst="rect">
            <a:avLst/>
          </a:prstGeom>
        </p:spPr>
      </p:pic>
      <p:pic>
        <p:nvPicPr>
          <p:cNvPr id="13" name="Рисунок 12" descr="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7620" y="2357430"/>
            <a:ext cx="5000660" cy="450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Консультирование, ответы на запросы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Диаграмма 12"/>
          <p:cNvGraphicFramePr/>
          <p:nvPr/>
        </p:nvGraphicFramePr>
        <p:xfrm>
          <a:off x="395536" y="2492896"/>
          <a:ext cx="835292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588224" y="5445224"/>
            <a:ext cx="2339752" cy="12481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За отчетный период сотрудниками партнерств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исполнено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352 обращения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Рисунок 15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"/>
            <a:ext cx="7488831" cy="1571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Консультирование, ответы на запросы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107504" y="2372883"/>
            <a:ext cx="88569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17" descr="эксперты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389108"/>
            <a:ext cx="2520280" cy="1848233"/>
          </a:xfrm>
          <a:prstGeom prst="rect">
            <a:avLst/>
          </a:prstGeom>
        </p:spPr>
      </p:pic>
      <p:sp>
        <p:nvSpPr>
          <p:cNvPr id="19" name="Прямоугольная выноска 18"/>
          <p:cNvSpPr/>
          <p:nvPr/>
        </p:nvSpPr>
        <p:spPr>
          <a:xfrm>
            <a:off x="6300192" y="2708920"/>
            <a:ext cx="2088232" cy="1056117"/>
          </a:xfrm>
          <a:prstGeom prst="wedgeRectCallout">
            <a:avLst>
              <a:gd name="adj1" fmla="val -67445"/>
              <a:gd name="adj2" fmla="val -660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Телефонные</a:t>
            </a:r>
          </a:p>
          <a:p>
            <a:pPr algn="ctr"/>
            <a:r>
              <a:rPr lang="ru-RU" sz="1600" b="1" dirty="0" smtClean="0"/>
              <a:t>консультации </a:t>
            </a:r>
            <a:endParaRPr lang="ru-RU" sz="1600" b="1" dirty="0"/>
          </a:p>
        </p:txBody>
      </p:sp>
      <p:pic>
        <p:nvPicPr>
          <p:cNvPr id="20" name="Рисунок 19" descr="телефон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2756925"/>
            <a:ext cx="1440160" cy="1708312"/>
          </a:xfrm>
          <a:prstGeom prst="rect">
            <a:avLst/>
          </a:prstGeom>
        </p:spPr>
      </p:pic>
      <p:pic>
        <p:nvPicPr>
          <p:cNvPr id="21" name="Рисунок 20" descr="люди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5976" y="4773149"/>
            <a:ext cx="2016224" cy="1508787"/>
          </a:xfrm>
          <a:prstGeom prst="rect">
            <a:avLst/>
          </a:prstGeom>
        </p:spPr>
      </p:pic>
      <p:sp>
        <p:nvSpPr>
          <p:cNvPr id="22" name="Стрелка вправо 21"/>
          <p:cNvSpPr/>
          <p:nvPr/>
        </p:nvSpPr>
        <p:spPr>
          <a:xfrm rot="20179550">
            <a:off x="3048663" y="3859856"/>
            <a:ext cx="1296144" cy="2880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1152561">
            <a:off x="2987279" y="5145448"/>
            <a:ext cx="1296144" cy="2880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ая выноска 23"/>
          <p:cNvSpPr/>
          <p:nvPr/>
        </p:nvSpPr>
        <p:spPr>
          <a:xfrm>
            <a:off x="6876256" y="4725144"/>
            <a:ext cx="2088232" cy="864096"/>
          </a:xfrm>
          <a:prstGeom prst="wedgeRectCallout">
            <a:avLst>
              <a:gd name="adj1" fmla="val -72658"/>
              <a:gd name="adj2" fmla="val 850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Посетители </a:t>
            </a:r>
            <a:endParaRPr lang="ru-RU" sz="1600" b="1" dirty="0"/>
          </a:p>
        </p:txBody>
      </p:sp>
      <p:sp>
        <p:nvSpPr>
          <p:cNvPr id="28" name="Прямоугольная выноска 27"/>
          <p:cNvSpPr/>
          <p:nvPr/>
        </p:nvSpPr>
        <p:spPr>
          <a:xfrm>
            <a:off x="827584" y="3332990"/>
            <a:ext cx="1872208" cy="768085"/>
          </a:xfrm>
          <a:prstGeom prst="wedgeRectCallout">
            <a:avLst>
              <a:gd name="adj1" fmla="val -20252"/>
              <a:gd name="adj2" fmla="val 9021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сотрудники партнерств</a:t>
            </a:r>
            <a:endParaRPr lang="ru-RU" sz="1600" dirty="0"/>
          </a:p>
        </p:txBody>
      </p:sp>
      <p:pic>
        <p:nvPicPr>
          <p:cNvPr id="17" name="Рисунок 16" descr="Логотипы-СР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7584" y="1"/>
            <a:ext cx="7488831" cy="1571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Взаимодействие с национальным объединением  строителей</a:t>
            </a:r>
            <a:endParaRPr lang="ru-RU" sz="1500" b="1" cap="all" dirty="0" smtClean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857884" y="2428868"/>
            <a:ext cx="3070092" cy="42644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 smtClean="0">
                <a:latin typeface="Arial" pitchFamily="34" charset="0"/>
                <a:cs typeface="Arial" pitchFamily="34" charset="0"/>
              </a:rPr>
              <a:t>Представитель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от СРО НП «ЮграСтрой» является одним из трех представителей от Уральского Федерального округа, входящих в состав Экспертного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совета.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настоящее время учтено мнение Экспертного Совета в отношении  14 законопроектов, в отношении </a:t>
            </a:r>
            <a:endParaRPr lang="ru-RU" sz="1350" dirty="0" smtClean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 smtClean="0">
                <a:latin typeface="Arial" pitchFamily="34" charset="0"/>
                <a:cs typeface="Arial" pitchFamily="34" charset="0"/>
              </a:rPr>
              <a:t>4-х экспертных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заключений направлены письма о том, что экспертные заключения будут учитываться при рассмотрении законопроектов в Государственной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Думе.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 smtClean="0">
                <a:latin typeface="Arial" pitchFamily="34" charset="0"/>
                <a:cs typeface="Arial" pitchFamily="34" charset="0"/>
              </a:rPr>
              <a:t>26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законопроектов, в отношении которых подготовлены и утверждены заключения Экспертного Совета, еще находятся на стадии обсуждения.</a:t>
            </a:r>
            <a:endParaRPr lang="ru-RU" sz="135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Рисунок 15" descr="Логотипы-СР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"/>
            <a:ext cx="7488831" cy="1571612"/>
          </a:xfrm>
          <a:prstGeom prst="rect">
            <a:avLst/>
          </a:prstGeom>
        </p:spPr>
      </p:pic>
      <p:graphicFrame>
        <p:nvGraphicFramePr>
          <p:cNvPr id="15" name="Диаграмма 14"/>
          <p:cNvGraphicFramePr/>
          <p:nvPr/>
        </p:nvGraphicFramePr>
        <p:xfrm>
          <a:off x="0" y="2428868"/>
          <a:ext cx="5857884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857224" y="2643182"/>
            <a:ext cx="4643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smtClean="0">
                <a:solidFill>
                  <a:srgbClr val="FF0000"/>
                </a:solidFill>
              </a:rPr>
              <a:t>Экспертным Советом с октября 2012 </a:t>
            </a:r>
            <a:r>
              <a:rPr lang="ru-RU" sz="1400" b="1" dirty="0" smtClean="0">
                <a:solidFill>
                  <a:srgbClr val="FF0000"/>
                </a:solidFill>
              </a:rPr>
              <a:t>года 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58" y="6448032"/>
            <a:ext cx="5143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Совет состоит из 29 человек от всех федеральных округов</a:t>
            </a:r>
            <a:endParaRPr lang="ru-RU" sz="1400" dirty="0"/>
          </a:p>
        </p:txBody>
      </p:sp>
      <p:sp>
        <p:nvSpPr>
          <p:cNvPr id="21" name="Правая фигурная скобка 20"/>
          <p:cNvSpPr/>
          <p:nvPr/>
        </p:nvSpPr>
        <p:spPr>
          <a:xfrm rot="16200000">
            <a:off x="2750331" y="3821909"/>
            <a:ext cx="357190" cy="5143536"/>
          </a:xfrm>
          <a:prstGeom prst="rightBrace">
            <a:avLst>
              <a:gd name="adj1" fmla="val 84801"/>
              <a:gd name="adj2" fmla="val 50000"/>
            </a:avLst>
          </a:prstGeom>
          <a:ln>
            <a:solidFill>
              <a:srgbClr val="6CCDDA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564904"/>
            <a:ext cx="835292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4800" b="1" cap="all" spc="0" dirty="0" smtClean="0">
              <a:ln/>
              <a:solidFill>
                <a:schemeClr val="tx2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b="1" cap="all" spc="0" dirty="0" smtClean="0">
                <a:ln/>
                <a:solidFill>
                  <a:schemeClr val="tx2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sz="4800" b="1" cap="all" spc="0" dirty="0">
              <a:ln/>
              <a:solidFill>
                <a:schemeClr val="tx2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9" name="Рисунок 8" descr="Логотипы-СР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"/>
            <a:ext cx="7488831" cy="1571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3137</TotalTime>
  <Words>850</Words>
  <Application>Microsoft Office PowerPoint</Application>
  <PresentationFormat>Экран (4:3)</PresentationFormat>
  <Paragraphs>154</Paragraphs>
  <Slides>19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Admin</cp:lastModifiedBy>
  <cp:revision>434</cp:revision>
  <dcterms:created xsi:type="dcterms:W3CDTF">2011-05-11T08:35:39Z</dcterms:created>
  <dcterms:modified xsi:type="dcterms:W3CDTF">2014-03-26T10:41:34Z</dcterms:modified>
</cp:coreProperties>
</file>